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4" r:id="rId3"/>
    <p:sldId id="285" r:id="rId4"/>
    <p:sldId id="284" r:id="rId5"/>
    <p:sldId id="257" r:id="rId6"/>
    <p:sldId id="261" r:id="rId7"/>
    <p:sldId id="274" r:id="rId8"/>
    <p:sldId id="267" r:id="rId9"/>
    <p:sldId id="268" r:id="rId10"/>
    <p:sldId id="265" r:id="rId11"/>
    <p:sldId id="275" r:id="rId12"/>
    <p:sldId id="276" r:id="rId13"/>
    <p:sldId id="277" r:id="rId14"/>
    <p:sldId id="278" r:id="rId15"/>
    <p:sldId id="279" r:id="rId16"/>
    <p:sldId id="260" r:id="rId17"/>
    <p:sldId id="263" r:id="rId18"/>
    <p:sldId id="270" r:id="rId19"/>
    <p:sldId id="271" r:id="rId20"/>
    <p:sldId id="282" r:id="rId21"/>
    <p:sldId id="280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45D52-3795-4071-AB4B-8902046D794A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45DCE-65BE-4219-9B1A-244DAD48AE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354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45DCE-65BE-4219-9B1A-244DAD48AE1A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322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0D57-EF54-4AB4-910A-4E45D1F2EADB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F64AE6-B17F-45A9-8FC8-096E287DE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0D57-EF54-4AB4-910A-4E45D1F2EADB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4AE6-B17F-45A9-8FC8-096E287DE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0D57-EF54-4AB4-910A-4E45D1F2EADB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4AE6-B17F-45A9-8FC8-096E287DE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0D57-EF54-4AB4-910A-4E45D1F2EADB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F64AE6-B17F-45A9-8FC8-096E287DE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0D57-EF54-4AB4-910A-4E45D1F2EADB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4AE6-B17F-45A9-8FC8-096E287DE5A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0D57-EF54-4AB4-910A-4E45D1F2EADB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4AE6-B17F-45A9-8FC8-096E287DE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0D57-EF54-4AB4-910A-4E45D1F2EADB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F64AE6-B17F-45A9-8FC8-096E287DE5A3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0D57-EF54-4AB4-910A-4E45D1F2EADB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4AE6-B17F-45A9-8FC8-096E287DE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0D57-EF54-4AB4-910A-4E45D1F2EADB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4AE6-B17F-45A9-8FC8-096E287DE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0D57-EF54-4AB4-910A-4E45D1F2EADB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4AE6-B17F-45A9-8FC8-096E287DE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0D57-EF54-4AB4-910A-4E45D1F2EADB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4AE6-B17F-45A9-8FC8-096E287DE5A3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290D57-EF54-4AB4-910A-4E45D1F2EADB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F64AE6-B17F-45A9-8FC8-096E287DE5A3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 smtClean="0">
                <a:solidFill>
                  <a:srgbClr val="FF0000"/>
                </a:solidFill>
                <a:latin typeface="Algerian" pitchFamily="82" charset="0"/>
              </a:rPr>
              <a:t>National Cyber Security Policy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700" dirty="0" smtClean="0">
                <a:latin typeface="Arial" pitchFamily="34" charset="0"/>
                <a:cs typeface="Arial" pitchFamily="34" charset="0"/>
              </a:rPr>
              <a:t>“For secure computing environment and adequate trust &amp; confidence in electronic transactions ”</a:t>
            </a:r>
            <a:endParaRPr lang="en-IN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http://www.google.co.in/url?source=imglanding&amp;ct=img&amp;q=http://doit.maryland.gov/cybersecurity/PublishingImages/cyberSecurityLogo2.jpg&amp;sa=X&amp;ei=PSyqULmoNYHSrQeB4oD4BQ&amp;ved=0CAkQ8wc&amp;usg=AFQjCNE0K4smG_09uCCES_Gh5MAhxPss2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56984" cy="51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Algerian" pitchFamily="82" charset="0"/>
              </a:rPr>
              <a:t>Who is responsible for ensuring virtual space free of cyber threat?</a:t>
            </a:r>
            <a:endParaRPr lang="en-IN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2" y="1207293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sz="2800" dirty="0" smtClean="0">
                <a:latin typeface="Aharoni" pitchFamily="2" charset="-79"/>
                <a:cs typeface="Aharoni" pitchFamily="2" charset="-79"/>
              </a:rPr>
              <a:t>Government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>
                <a:latin typeface="Aharoni" pitchFamily="2" charset="-79"/>
                <a:cs typeface="Aharoni" pitchFamily="2" charset="-79"/>
              </a:rPr>
              <a:t>Private sector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>
                <a:latin typeface="Aharoni" pitchFamily="2" charset="-79"/>
                <a:cs typeface="Aharoni" pitchFamily="2" charset="-79"/>
              </a:rPr>
              <a:t>Users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>
                <a:latin typeface="Aharoni" pitchFamily="2" charset="-79"/>
                <a:cs typeface="Aharoni" pitchFamily="2" charset="-79"/>
              </a:rPr>
              <a:t>Academicians</a:t>
            </a:r>
          </a:p>
          <a:p>
            <a:pPr marL="0" indent="0">
              <a:buNone/>
            </a:pP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33725"/>
            <a:ext cx="57721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0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00B050"/>
                </a:solidFill>
                <a:latin typeface="Algerian" pitchFamily="82" charset="0"/>
              </a:rPr>
              <a:t> action needed to be taken at different levels</a:t>
            </a:r>
            <a:r>
              <a:rPr lang="en-IN" sz="3200" b="1" dirty="0" smtClean="0"/>
              <a:t/>
            </a:r>
            <a:br>
              <a:rPr lang="en-IN" sz="3200" b="1" dirty="0" smtClean="0"/>
            </a:b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At country level: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Policy </a:t>
            </a: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directives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on data security and privacy protection - Compliance, liabilities and enforcement (ex. </a:t>
            </a:r>
            <a:r>
              <a:rPr lang="en-US" sz="20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Information Technology Act 2000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) </a:t>
            </a:r>
          </a:p>
          <a:p>
            <a:pPr marL="519113" indent="-519113">
              <a:lnSpc>
                <a:spcPct val="13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Standards and guidelines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for compliance (ex: ISO 27001, ISO 20001 &amp; CERT-In guidelines)</a:t>
            </a:r>
          </a:p>
          <a:p>
            <a:pPr marL="519113" indent="-519113">
              <a:lnSpc>
                <a:spcPct val="13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Conformity assessment infrastructure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(enabling and endorsement actions concerning security product – ISO 15408, security process – ISO 27001 and security manpower – CISA, CISSP, ISMS-LA, DISA etc.)</a:t>
            </a:r>
          </a:p>
          <a:p>
            <a:pPr marL="519113" indent="-519113">
              <a:lnSpc>
                <a:spcPct val="13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Security incident - early warning and response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(National cyber alert system and crisis management)</a:t>
            </a:r>
          </a:p>
          <a:p>
            <a:pPr marL="519113" indent="-519113">
              <a:lnSpc>
                <a:spcPct val="130000"/>
              </a:lnSpc>
              <a:buClr>
                <a:schemeClr val="tx1"/>
              </a:buClr>
              <a:buNone/>
            </a:pP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n-IN" sz="2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5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03693"/>
            <a:ext cx="87129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indent="-519113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nformation </a:t>
            </a: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sharing and cooperation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(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MoUs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with vendors and overseas CERTs and security forums).</a:t>
            </a:r>
          </a:p>
          <a:p>
            <a:pPr marL="519113" indent="-519113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Pro-active actions to deal with and contain malicious activities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on the net by way of net traffic monitoring, routing and gateway controls </a:t>
            </a:r>
          </a:p>
          <a:p>
            <a:pPr marL="519113" indent="-519113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Lawful </a:t>
            </a: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interceptions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and Law </a:t>
            </a: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enforcement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.</a:t>
            </a:r>
          </a:p>
          <a:p>
            <a:pPr marL="519113" indent="-519113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Nation wide security </a:t>
            </a: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awareness campaign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.</a:t>
            </a:r>
          </a:p>
          <a:p>
            <a:pPr marL="519113" indent="-519113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Security research and development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focusing on tools, technology, products and services.</a:t>
            </a:r>
          </a:p>
          <a:p>
            <a:pPr marL="519113" indent="-519113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N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11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Algerian" pitchFamily="82" charset="0"/>
              </a:rPr>
              <a:t>Actions at network level</a:t>
            </a:r>
            <a:endParaRPr lang="en-IN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69611"/>
            <a:ext cx="8291264" cy="4651677"/>
          </a:xfrm>
        </p:spPr>
        <p:txBody>
          <a:bodyPr>
            <a:noAutofit/>
          </a:bodyPr>
          <a:lstStyle/>
          <a:p>
            <a:pPr marL="519113" indent="-519113" algn="just">
              <a:lnSpc>
                <a:spcPct val="160000"/>
              </a:lnSpc>
              <a:buClr>
                <a:schemeClr val="tx1"/>
              </a:buClr>
            </a:pP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Compliance to security best practices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(ex. ISO27001), service quality (ISO 20001) and service level agreements (SLAs) and demonstration.</a:t>
            </a:r>
          </a:p>
          <a:p>
            <a:pPr marL="519113" indent="-519113" algn="just">
              <a:lnSpc>
                <a:spcPct val="160000"/>
              </a:lnSpc>
              <a:buClr>
                <a:schemeClr val="tx1"/>
              </a:buClr>
            </a:pP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Pro-active actions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to deal with and contain malicious activities, ensuring quality of services and protecting average end users by way of net traffic monitoring, routing and gateway controls </a:t>
            </a:r>
          </a:p>
          <a:p>
            <a:pPr marL="519113" indent="-519113" algn="just">
              <a:lnSpc>
                <a:spcPct val="160000"/>
              </a:lnSpc>
              <a:buClr>
                <a:schemeClr val="tx1"/>
              </a:buClr>
            </a:pP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Keeping pace with changes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in security technology and processes to remain current (configuration, patch and vulnerability management)</a:t>
            </a:r>
          </a:p>
          <a:p>
            <a:pPr marL="519113" indent="-519113" algn="just">
              <a:lnSpc>
                <a:spcPct val="160000"/>
              </a:lnSpc>
              <a:buClr>
                <a:schemeClr val="tx1"/>
              </a:buClr>
            </a:pP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Conform to legal obligations and cooperate with law enforcement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activities including prompt actions on alert/advisories issued by CERT-In.</a:t>
            </a:r>
          </a:p>
          <a:p>
            <a:pPr marL="519113" indent="-519113" algn="just">
              <a:lnSpc>
                <a:spcPct val="160000"/>
              </a:lnSpc>
              <a:buClr>
                <a:schemeClr val="tx1"/>
              </a:buClr>
            </a:pPr>
            <a:r>
              <a:rPr lang="en-US" sz="1800" dirty="0">
                <a:latin typeface="Aharoni" pitchFamily="2" charset="-79"/>
                <a:cs typeface="Aharoni" pitchFamily="2" charset="-79"/>
              </a:rPr>
              <a:t>Use of </a:t>
            </a: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secure product and services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and skilled manpower.</a:t>
            </a:r>
          </a:p>
          <a:p>
            <a:pPr marL="519113" indent="-519113" algn="just">
              <a:lnSpc>
                <a:spcPct val="160000"/>
              </a:lnSpc>
              <a:buClr>
                <a:schemeClr val="tx1"/>
              </a:buClr>
            </a:pP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Crisis management and emergency response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.</a:t>
            </a:r>
          </a:p>
          <a:p>
            <a:pPr marL="519113" indent="-519113">
              <a:lnSpc>
                <a:spcPct val="160000"/>
              </a:lnSpc>
              <a:buClr>
                <a:schemeClr val="tx1"/>
              </a:buClr>
            </a:pPr>
            <a:endParaRPr lang="en-US" sz="1800" dirty="0">
              <a:latin typeface="Aharoni" pitchFamily="2" charset="-79"/>
              <a:cs typeface="Aharoni" pitchFamily="2" charset="-79"/>
            </a:endParaRPr>
          </a:p>
          <a:p>
            <a:endParaRPr lang="en-IN" sz="1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37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Algerian" pitchFamily="82" charset="0"/>
              </a:rPr>
              <a:t>Actions at corporate level:</a:t>
            </a:r>
            <a:endParaRPr lang="en-IN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73616" cy="4680277"/>
          </a:xfrm>
        </p:spPr>
        <p:txBody>
          <a:bodyPr>
            <a:noAutofit/>
          </a:bodyPr>
          <a:lstStyle/>
          <a:p>
            <a:pPr marL="519113" indent="-519113" algn="just">
              <a:lnSpc>
                <a:spcPct val="140000"/>
              </a:lnSpc>
              <a:buClr>
                <a:schemeClr val="tx1"/>
              </a:buClr>
            </a:pP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Compliance to security best practices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(ex. ISO27001), and demonstration.</a:t>
            </a:r>
          </a:p>
          <a:p>
            <a:pPr marL="519113" indent="-519113" algn="just">
              <a:lnSpc>
                <a:spcPct val="140000"/>
              </a:lnSpc>
              <a:buClr>
                <a:schemeClr val="tx1"/>
              </a:buClr>
            </a:pP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Pro-active actions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to deal with and contain malicious activities, and protecting average end users by way of net traffic monitoring, routing and gateway controls </a:t>
            </a:r>
          </a:p>
          <a:p>
            <a:pPr marL="519113" indent="-519113" algn="just">
              <a:lnSpc>
                <a:spcPct val="140000"/>
              </a:lnSpc>
              <a:buClr>
                <a:schemeClr val="tx1"/>
              </a:buClr>
            </a:pP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Keeping pace with changes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in security technology and processes to remain current (configuration, patch and vulnerability management)</a:t>
            </a:r>
          </a:p>
          <a:p>
            <a:pPr marL="519113" indent="-519113" algn="just">
              <a:lnSpc>
                <a:spcPct val="140000"/>
              </a:lnSpc>
              <a:buClr>
                <a:schemeClr val="tx1"/>
              </a:buClr>
            </a:pP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Conform to legal obligations and cooperate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with law enforcement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activities including prompt actions on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advisories 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issued by CERT-In.</a:t>
            </a:r>
          </a:p>
          <a:p>
            <a:pPr marL="519113" indent="-519113" algn="just">
              <a:lnSpc>
                <a:spcPct val="140000"/>
              </a:lnSpc>
              <a:buClr>
                <a:schemeClr val="tx1"/>
              </a:buClr>
            </a:pPr>
            <a:r>
              <a:rPr lang="en-US" sz="1800" dirty="0">
                <a:latin typeface="Aharoni" pitchFamily="2" charset="-79"/>
                <a:cs typeface="Aharoni" pitchFamily="2" charset="-79"/>
              </a:rPr>
              <a:t>Use of </a:t>
            </a: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secure product and services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and skilled manpower.</a:t>
            </a:r>
          </a:p>
          <a:p>
            <a:pPr marL="519113" indent="-519113" algn="just">
              <a:lnSpc>
                <a:spcPct val="140000"/>
              </a:lnSpc>
              <a:buClr>
                <a:schemeClr val="tx1"/>
              </a:buClr>
            </a:pP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Crisis management and emergency response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.</a:t>
            </a:r>
          </a:p>
          <a:p>
            <a:pPr marL="519113" indent="-519113" algn="just">
              <a:lnSpc>
                <a:spcPct val="140000"/>
              </a:lnSpc>
              <a:buClr>
                <a:schemeClr val="tx1"/>
              </a:buClr>
            </a:pPr>
            <a:r>
              <a:rPr lang="en-US" sz="1800" dirty="0">
                <a:latin typeface="Aharoni" pitchFamily="2" charset="-79"/>
                <a:cs typeface="Aharoni" pitchFamily="2" charset="-79"/>
              </a:rPr>
              <a:t>Periodic </a:t>
            </a: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training and up gradation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of skills for personnel engaged in security related activities</a:t>
            </a:r>
          </a:p>
          <a:p>
            <a:pPr marL="519113" indent="-519113" algn="just">
              <a:lnSpc>
                <a:spcPct val="140000"/>
              </a:lnSpc>
              <a:buClr>
                <a:schemeClr val="tx1"/>
              </a:buClr>
            </a:pPr>
            <a:r>
              <a:rPr lang="en-US" sz="1800" dirty="0">
                <a:latin typeface="Aharoni" pitchFamily="2" charset="-79"/>
                <a:cs typeface="Aharoni" pitchFamily="2" charset="-79"/>
              </a:rPr>
              <a:t>Promote </a:t>
            </a: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acceptable users’ behavior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in the interest of safe computing both within and outside.</a:t>
            </a:r>
          </a:p>
          <a:p>
            <a:pPr marL="519113" indent="-519113">
              <a:lnSpc>
                <a:spcPct val="130000"/>
              </a:lnSpc>
              <a:buClr>
                <a:schemeClr val="tx1"/>
              </a:buClr>
              <a:buNone/>
            </a:pPr>
            <a:endParaRPr lang="en-US" sz="1800" dirty="0">
              <a:latin typeface="Aharoni" pitchFamily="2" charset="-79"/>
              <a:cs typeface="Aharoni" pitchFamily="2" charset="-79"/>
            </a:endParaRPr>
          </a:p>
          <a:p>
            <a:endParaRPr lang="en-IN" sz="1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71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Algerian" pitchFamily="82" charset="0"/>
              </a:rPr>
              <a:t>Actions at small user level:</a:t>
            </a:r>
            <a:endParaRPr lang="en-IN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9113" indent="-519113" algn="just">
              <a:lnSpc>
                <a:spcPct val="160000"/>
              </a:lnSpc>
              <a:buClr>
                <a:schemeClr val="tx1"/>
              </a:buClr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Maintain a </a:t>
            </a: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level of awareness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necessary for self-protection.</a:t>
            </a:r>
          </a:p>
          <a:p>
            <a:pPr marL="519113" indent="-519113" algn="just">
              <a:lnSpc>
                <a:spcPct val="160000"/>
              </a:lnSpc>
              <a:buClr>
                <a:schemeClr val="tx1"/>
              </a:buClr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Use</a:t>
            </a: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legal software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and update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at regular intervals.</a:t>
            </a:r>
          </a:p>
          <a:p>
            <a:pPr marL="519113" indent="-519113" algn="just">
              <a:lnSpc>
                <a:spcPct val="16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Beware of security pitfalls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while on the net and adhere to security advisories as necessary.</a:t>
            </a:r>
          </a:p>
          <a:p>
            <a:pPr marL="519113" indent="-519113" algn="just">
              <a:lnSpc>
                <a:spcPct val="160000"/>
              </a:lnSpc>
              <a:buClr>
                <a:schemeClr val="tx1"/>
              </a:buClr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Maintain </a:t>
            </a: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reasonable and trust-worthy access control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to prevent abuse of computer resources</a:t>
            </a:r>
            <a:endParaRPr lang="en-IN" sz="2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79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HOW THIS POLICY CAN CHECK CYBER CRIMES?</a:t>
            </a:r>
            <a:endParaRPr lang="en-IN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61658"/>
            <a:ext cx="6552728" cy="473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8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  By facilitating  </a:t>
            </a:r>
            <a:r>
              <a:rPr lang="en-US" sz="2400" b="1" dirty="0">
                <a:solidFill>
                  <a:srgbClr val="FF0000"/>
                </a:solidFill>
                <a:latin typeface="Algerian" pitchFamily="82" charset="0"/>
              </a:rPr>
              <a:t>International cooperation arrangements</a:t>
            </a:r>
            <a:br>
              <a:rPr lang="en-US" sz="2400" b="1" dirty="0">
                <a:solidFill>
                  <a:srgbClr val="FF0000"/>
                </a:solidFill>
                <a:latin typeface="Algerian" pitchFamily="82" charset="0"/>
              </a:rPr>
            </a:br>
            <a:endParaRPr lang="en-IN" sz="24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18457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1800" dirty="0">
                <a:latin typeface="Aharoni" pitchFamily="2" charset="-79"/>
                <a:cs typeface="Aharoni" pitchFamily="2" charset="-79"/>
              </a:rPr>
              <a:t>It is an inevitable reality that some countries will become </a:t>
            </a:r>
            <a:r>
              <a:rPr lang="en-US" sz="18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safe havens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for cyber criminals and international pressure to crack down won’t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work.</a:t>
            </a:r>
            <a:endParaRPr lang="en-US" sz="1800" dirty="0">
              <a:latin typeface="Aharoni" pitchFamily="2" charset="-79"/>
              <a:cs typeface="Aharoni" pitchFamily="2" charset="-79"/>
            </a:endParaRPr>
          </a:p>
          <a:p>
            <a:r>
              <a:rPr lang="en-US" sz="1800" dirty="0">
                <a:latin typeface="Aharoni" pitchFamily="2" charset="-79"/>
                <a:cs typeface="Aharoni" pitchFamily="2" charset="-79"/>
              </a:rPr>
              <a:t>It is believed that in next few years </a:t>
            </a:r>
            <a:r>
              <a:rPr lang="en-US" sz="1800" dirty="0" err="1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Govts</a:t>
            </a:r>
            <a:r>
              <a:rPr lang="en-US" sz="18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are likely to get aggressive and pursue action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against the specific individuals/groups/companies, regardless of location</a:t>
            </a:r>
          </a:p>
          <a:p>
            <a:r>
              <a:rPr lang="en-US" sz="1800" dirty="0">
                <a:latin typeface="Aharoni" pitchFamily="2" charset="-79"/>
                <a:cs typeface="Aharoni" pitchFamily="2" charset="-79"/>
              </a:rPr>
              <a:t>It is also likely that </a:t>
            </a:r>
            <a:r>
              <a:rPr lang="en-US" sz="1800" dirty="0" err="1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Govts</a:t>
            </a:r>
            <a:r>
              <a:rPr lang="en-US" sz="18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will start putting pressure on intermediary bodies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that have the skills and resources, such as banks, ISPs and software vendors to protect the public from malware, hacking and social engineering</a:t>
            </a:r>
          </a:p>
          <a:p>
            <a:r>
              <a:rPr lang="en-US" sz="1800" dirty="0">
                <a:latin typeface="Aharoni" pitchFamily="2" charset="-79"/>
                <a:cs typeface="Aharoni" pitchFamily="2" charset="-79"/>
              </a:rPr>
              <a:t>We may see </a:t>
            </a:r>
            <a:r>
              <a:rPr lang="en-US" sz="18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industry sector codes of practice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demanding improved security measures, backed probably by assurance and insurance schemes</a:t>
            </a:r>
          </a:p>
          <a:p>
            <a:r>
              <a:rPr lang="en-US" sz="1800" dirty="0">
                <a:latin typeface="Aharoni" pitchFamily="2" charset="-79"/>
                <a:cs typeface="Aharoni" pitchFamily="2" charset="-79"/>
              </a:rPr>
              <a:t>Greater connectivity, more embedded systems and less obvious perimeters</a:t>
            </a:r>
          </a:p>
          <a:p>
            <a:r>
              <a:rPr lang="en-US" sz="1800" dirty="0">
                <a:latin typeface="Aharoni" pitchFamily="2" charset="-79"/>
                <a:cs typeface="Aharoni" pitchFamily="2" charset="-79"/>
              </a:rPr>
              <a:t>Compliance </a:t>
            </a:r>
            <a:r>
              <a:rPr lang="en-US" sz="18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regulations will drive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upgrades and changes and also increase system complexity and legal wrangles – increase in civil suits for security breaches</a:t>
            </a:r>
          </a:p>
          <a:p>
            <a:r>
              <a:rPr lang="en-US" sz="18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Massive data storing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 patterns that ensure data never goes away – a boon to law enforcement agencies </a:t>
            </a:r>
          </a:p>
          <a:p>
            <a:endParaRPr lang="en-IN" sz="1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53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79512" y="332656"/>
            <a:ext cx="8507288" cy="57935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9113" indent="-519113">
              <a:lnSpc>
                <a:spcPct val="130000"/>
              </a:lnSpc>
              <a:buClr>
                <a:schemeClr val="tx1"/>
              </a:buClr>
            </a:pPr>
            <a:r>
              <a:rPr lang="en-US" sz="1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Enabling Govt.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as a key stakeholder in creating appropriate environment/conditions by way of policies and legal/regulatory framework to address important aspect of data security and privacy protection concerns. </a:t>
            </a:r>
            <a:r>
              <a:rPr lang="en-US" sz="1800" i="1" dirty="0" smtClean="0">
                <a:latin typeface="Aharoni" pitchFamily="2" charset="-79"/>
                <a:cs typeface="Aharoni" pitchFamily="2" charset="-79"/>
              </a:rPr>
              <a:t>National Cyber Security policy will ensure amendments to Indian IT Act  and designing security and privacy assurance framework, crisis management plan (CMP) etc.</a:t>
            </a:r>
            <a:endParaRPr lang="en-US" sz="1800" dirty="0" smtClean="0">
              <a:latin typeface="Aharoni" pitchFamily="2" charset="-79"/>
              <a:cs typeface="Aharoni" pitchFamily="2" charset="-79"/>
            </a:endParaRPr>
          </a:p>
          <a:p>
            <a:pPr marL="519113" indent="-519113">
              <a:lnSpc>
                <a:spcPct val="130000"/>
              </a:lnSpc>
              <a:buClr>
                <a:schemeClr val="tx1"/>
              </a:buClr>
            </a:pPr>
            <a:r>
              <a:rPr lang="en-US" sz="1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Enabling User agencies in Govt. and critical sectors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to improve the security posture of their IT systems and networks and enhance their ability to resist cyber attacks and recover within reasonable time if attacks do occur. Formulation of </a:t>
            </a:r>
            <a:r>
              <a:rPr lang="en-US" sz="1800" i="1" dirty="0" smtClean="0">
                <a:latin typeface="Aharoni" pitchFamily="2" charset="-79"/>
                <a:cs typeface="Aharoni" pitchFamily="2" charset="-79"/>
              </a:rPr>
              <a:t>security standards/ guidelines, empanelment of IT security auditors, creating a network &amp; database of points-of-contact and CISOs of </a:t>
            </a:r>
            <a:r>
              <a:rPr lang="en-US" sz="1800" i="1" dirty="0" err="1" smtClean="0">
                <a:latin typeface="Aharoni" pitchFamily="2" charset="-79"/>
                <a:cs typeface="Aharoni" pitchFamily="2" charset="-79"/>
              </a:rPr>
              <a:t>Govt</a:t>
            </a:r>
            <a:r>
              <a:rPr lang="en-US" sz="1800" i="1" dirty="0" smtClean="0">
                <a:latin typeface="Aharoni" pitchFamily="2" charset="-79"/>
                <a:cs typeface="Aharoni" pitchFamily="2" charset="-79"/>
              </a:rPr>
              <a:t> &amp; critical sector organizations for smooth and efficient communication to deal with security incidents and emergencies, CISO training programs on security related topics and CERT-In initiatives, cyber security drills and security conformity assessment infrastructure covering products, process and people.</a:t>
            </a:r>
            <a:endParaRPr lang="en-US" sz="1800" dirty="0" smtClean="0">
              <a:latin typeface="Aharoni" pitchFamily="2" charset="-79"/>
              <a:cs typeface="Aharoni" pitchFamily="2" charset="-79"/>
            </a:endParaRPr>
          </a:p>
          <a:p>
            <a:endParaRPr lang="en-IN" sz="1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57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824940"/>
            <a:ext cx="8712968" cy="527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indent="-519113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Enabling CERT-In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to enhance its capacity and outreach and to achieve  </a:t>
            </a:r>
            <a:r>
              <a:rPr lang="en-US" sz="20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force multiplier effects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to serve its constituency in an effective manner as a `Trusted referral agency’.  </a:t>
            </a:r>
            <a:r>
              <a:rPr lang="en-US" sz="2000" i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Specific actions include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– </a:t>
            </a:r>
            <a:r>
              <a:rPr lang="en-US" sz="2000" i="1" dirty="0">
                <a:latin typeface="Aharoni" pitchFamily="2" charset="-79"/>
                <a:cs typeface="Aharoni" pitchFamily="2" charset="-79"/>
              </a:rPr>
              <a:t>National cyber security strategy (11</a:t>
            </a:r>
            <a:r>
              <a:rPr lang="en-US" sz="2000" i="1" baseline="30000" dirty="0">
                <a:latin typeface="Aharoni" pitchFamily="2" charset="-79"/>
                <a:cs typeface="Aharoni" pitchFamily="2" charset="-79"/>
              </a:rPr>
              <a:t>th</a:t>
            </a:r>
            <a:r>
              <a:rPr lang="en-US" sz="2000" i="1" dirty="0">
                <a:latin typeface="Aharoni" pitchFamily="2" charset="-79"/>
                <a:cs typeface="Aharoni" pitchFamily="2" charset="-79"/>
              </a:rPr>
              <a:t> Five Year Plan), National Cyber Alert system, </a:t>
            </a:r>
            <a:r>
              <a:rPr lang="en-US" sz="2000" i="1" dirty="0" err="1">
                <a:latin typeface="Aharoni" pitchFamily="2" charset="-79"/>
                <a:cs typeface="Aharoni" pitchFamily="2" charset="-79"/>
              </a:rPr>
              <a:t>MoUs</a:t>
            </a:r>
            <a:r>
              <a:rPr lang="en-US" sz="2000" i="1" dirty="0">
                <a:latin typeface="Aharoni" pitchFamily="2" charset="-79"/>
                <a:cs typeface="Aharoni" pitchFamily="2" charset="-79"/>
              </a:rPr>
              <a:t> with vendors, </a:t>
            </a:r>
            <a:r>
              <a:rPr lang="en-US" sz="2000" i="1" dirty="0" err="1">
                <a:latin typeface="Aharoni" pitchFamily="2" charset="-79"/>
                <a:cs typeface="Aharoni" pitchFamily="2" charset="-79"/>
              </a:rPr>
              <a:t>MoUs</a:t>
            </a:r>
            <a:r>
              <a:rPr lang="en-US" sz="2000" i="1" dirty="0">
                <a:latin typeface="Aharoni" pitchFamily="2" charset="-79"/>
                <a:cs typeface="Aharoni" pitchFamily="2" charset="-79"/>
              </a:rPr>
              <a:t> with CERTs across the world, network of </a:t>
            </a:r>
            <a:r>
              <a:rPr lang="en-US" sz="2000" i="1" dirty="0" err="1">
                <a:latin typeface="Aharoni" pitchFamily="2" charset="-79"/>
                <a:cs typeface="Aharoni" pitchFamily="2" charset="-79"/>
              </a:rPr>
              <a:t>sectoral</a:t>
            </a:r>
            <a:r>
              <a:rPr lang="en-US" sz="2000" i="1" dirty="0">
                <a:latin typeface="Aharoni" pitchFamily="2" charset="-79"/>
                <a:cs typeface="Aharoni" pitchFamily="2" charset="-79"/>
              </a:rPr>
              <a:t> CERTs in India, membership with international/regional CERT forums for exchange of information and expertise &amp; rapid response, targeted projects and training </a:t>
            </a:r>
            <a:r>
              <a:rPr lang="en-US" sz="2000" i="1" dirty="0" smtClean="0">
                <a:latin typeface="Aharoni" pitchFamily="2" charset="-79"/>
                <a:cs typeface="Aharoni" pitchFamily="2" charset="-79"/>
              </a:rPr>
              <a:t>programs </a:t>
            </a:r>
            <a:r>
              <a:rPr lang="en-US" sz="2000" i="1" dirty="0">
                <a:latin typeface="Aharoni" pitchFamily="2" charset="-79"/>
                <a:cs typeface="Aharoni" pitchFamily="2" charset="-79"/>
              </a:rPr>
              <a:t>for use of and compliance to international best practices in security and incident response.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 marL="519113" indent="-519113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Public Communication &amp; Contact </a:t>
            </a:r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programs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to increase cyber security awareness and to communicate Govt. policies on cyber security.</a:t>
            </a:r>
          </a:p>
        </p:txBody>
      </p:sp>
    </p:spTree>
    <p:extLst>
      <p:ext uri="{BB962C8B-B14F-4D97-AF65-F5344CB8AC3E}">
        <p14:creationId xmlns:p14="http://schemas.microsoft.com/office/powerpoint/2010/main" val="1428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Algerian" pitchFamily="82" charset="0"/>
              </a:rPr>
              <a:t>IT’S A CYBER GENERATION NOW DUDE!!!</a:t>
            </a:r>
            <a:endParaRPr lang="en-IN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36496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4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Algerian" pitchFamily="82" charset="0"/>
              </a:rPr>
              <a:t>Suggestions for fortification of cyber security policy:</a:t>
            </a:r>
            <a:endParaRPr lang="en-IN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000" dirty="0" smtClean="0">
                <a:latin typeface="Aharoni" pitchFamily="2" charset="-79"/>
                <a:cs typeface="Aharoni" pitchFamily="2" charset="-79"/>
              </a:rPr>
              <a:t>Social economic  political and technological background should be taken into account while finalizing this policy.</a:t>
            </a:r>
          </a:p>
          <a:p>
            <a:r>
              <a:rPr lang="en-IN" sz="2000" dirty="0" smtClean="0">
                <a:latin typeface="Aharoni" pitchFamily="2" charset="-79"/>
                <a:cs typeface="Aharoni" pitchFamily="2" charset="-79"/>
              </a:rPr>
              <a:t>As </a:t>
            </a:r>
            <a:r>
              <a:rPr lang="en-IN" sz="2000" dirty="0">
                <a:latin typeface="Aharoni" pitchFamily="2" charset="-79"/>
                <a:cs typeface="Aharoni" pitchFamily="2" charset="-79"/>
              </a:rPr>
              <a:t>I</a:t>
            </a:r>
            <a:r>
              <a:rPr lang="en-IN" sz="2000" dirty="0" smtClean="0">
                <a:latin typeface="Aharoni" pitchFamily="2" charset="-79"/>
                <a:cs typeface="Aharoni" pitchFamily="2" charset="-79"/>
              </a:rPr>
              <a:t>ndia is a developing country hence it should be considered not in continuum  with developed world while finalization of this policy.</a:t>
            </a:r>
          </a:p>
          <a:p>
            <a:r>
              <a:rPr lang="en-IN" sz="2000" dirty="0" smtClean="0">
                <a:latin typeface="Aharoni" pitchFamily="2" charset="-79"/>
                <a:cs typeface="Aharoni" pitchFamily="2" charset="-79"/>
              </a:rPr>
              <a:t>Short and long term consistent realistic objectives should be there in the policy.</a:t>
            </a:r>
          </a:p>
          <a:p>
            <a:r>
              <a:rPr lang="en-IN" sz="2000" dirty="0" smtClean="0">
                <a:latin typeface="Aharoni" pitchFamily="2" charset="-79"/>
                <a:cs typeface="Aharoni" pitchFamily="2" charset="-79"/>
              </a:rPr>
              <a:t>Fundamental root issues should be addressed in order to be able to sustain secondary issues.</a:t>
            </a:r>
          </a:p>
          <a:p>
            <a:r>
              <a:rPr lang="en-IN" sz="2000" dirty="0" smtClean="0">
                <a:latin typeface="Aharoni" pitchFamily="2" charset="-79"/>
                <a:cs typeface="Aharoni" pitchFamily="2" charset="-79"/>
              </a:rPr>
              <a:t>Policy should consider available resources and </a:t>
            </a:r>
            <a:r>
              <a:rPr lang="en-IN" sz="2000" dirty="0" smtClean="0">
                <a:latin typeface="Aharoni" pitchFamily="2" charset="-79"/>
                <a:cs typeface="Aharoni" pitchFamily="2" charset="-79"/>
              </a:rPr>
              <a:t>their </a:t>
            </a:r>
            <a:r>
              <a:rPr lang="en-IN" sz="2000" dirty="0" smtClean="0">
                <a:latin typeface="Aharoni" pitchFamily="2" charset="-79"/>
                <a:cs typeface="Aharoni" pitchFamily="2" charset="-79"/>
              </a:rPr>
              <a:t>budgeting to support the short and long term objective.</a:t>
            </a:r>
          </a:p>
          <a:p>
            <a:r>
              <a:rPr lang="en-IN" sz="2000" dirty="0" smtClean="0">
                <a:latin typeface="Aharoni" pitchFamily="2" charset="-79"/>
                <a:cs typeface="Aharoni" pitchFamily="2" charset="-79"/>
              </a:rPr>
              <a:t>Policy should not be static in nature. So as to be tuned to the changing needs. There must be a provision for a constant review in order to improve the policy and remove the impediments if any.</a:t>
            </a:r>
            <a:endParaRPr lang="en-IN" sz="2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41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Algerian" pitchFamily="82" charset="0"/>
              </a:rPr>
              <a:t>FINALLY IT is required to create a security assurance ladder!!!</a:t>
            </a:r>
            <a:endParaRPr lang="en-IN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925"/>
            <a:ext cx="8229600" cy="411451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Security control emphasis depends on the kind of environment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Low risk : </a:t>
            </a:r>
            <a:r>
              <a:rPr lang="en-US" sz="2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‘</a:t>
            </a:r>
            <a:r>
              <a:rPr lang="en-US" sz="2000" b="1" i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Awareness’</a:t>
            </a:r>
            <a:r>
              <a:rPr lang="en-US" sz="2000" i="1" dirty="0">
                <a:latin typeface="Aharoni" pitchFamily="2" charset="-79"/>
                <a:cs typeface="Aharoni" pitchFamily="2" charset="-79"/>
              </a:rPr>
              <a:t> – know your security concerns and follow best practices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Medium risk</a:t>
            </a:r>
            <a:r>
              <a:rPr lang="en-US" sz="2000" i="1" dirty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2000" b="1" i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‘Awareness &amp; Action’</a:t>
            </a:r>
            <a:r>
              <a:rPr lang="en-US" sz="2000" i="1" dirty="0">
                <a:latin typeface="Aharoni" pitchFamily="2" charset="-79"/>
                <a:cs typeface="Aharoni" pitchFamily="2" charset="-79"/>
              </a:rPr>
              <a:t> – Proactive strategies leave you better prepared to handle security threats and incidents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High risk</a:t>
            </a:r>
            <a:r>
              <a:rPr lang="en-US" sz="2000" i="1" dirty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2000" b="1" i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‘Awareness, Action and Assurance’</a:t>
            </a:r>
            <a:r>
              <a:rPr lang="en-US" sz="2000" i="1" dirty="0">
                <a:latin typeface="Aharoni" pitchFamily="2" charset="-79"/>
                <a:cs typeface="Aharoni" pitchFamily="2" charset="-79"/>
              </a:rPr>
              <a:t> – Since security failures could be disastrous and may lead to unaffordable consequences, assurance (basis of trust &amp; confidence) that the security controls work when needed most is essential.</a:t>
            </a:r>
          </a:p>
          <a:p>
            <a:endParaRPr lang="en-IN" sz="2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25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012974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sz="3200" b="1" dirty="0">
                <a:solidFill>
                  <a:srgbClr val="0070C0"/>
                </a:solidFill>
                <a:latin typeface="Algerian" pitchFamily="82" charset="0"/>
              </a:rPr>
              <a:t>“</a:t>
            </a:r>
            <a:r>
              <a:rPr lang="en-US" sz="3200" b="1" dirty="0" smtClean="0">
                <a:solidFill>
                  <a:srgbClr val="0070C0"/>
                </a:solidFill>
                <a:latin typeface="Algerian" pitchFamily="82" charset="0"/>
              </a:rPr>
              <a:t>Wish </a:t>
            </a:r>
            <a:r>
              <a:rPr lang="en-US" sz="3200" b="1" dirty="0">
                <a:solidFill>
                  <a:srgbClr val="0070C0"/>
                </a:solidFill>
                <a:latin typeface="Algerian" pitchFamily="82" charset="0"/>
              </a:rPr>
              <a:t>you </a:t>
            </a:r>
            <a:r>
              <a:rPr lang="en-US" sz="3200" b="1" dirty="0" smtClean="0">
                <a:solidFill>
                  <a:srgbClr val="0070C0"/>
                </a:solidFill>
                <a:latin typeface="Algerian" pitchFamily="82" charset="0"/>
              </a:rPr>
              <a:t>remain Safe from cyber threat”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Arial" charset="0"/>
              </a:rPr>
            </a:br>
            <a:r>
              <a:rPr lang="en-US" sz="3200" b="1" i="1" dirty="0">
                <a:latin typeface="Century Gothic" pitchFamily="34" charset="0"/>
              </a:rPr>
              <a:t/>
            </a:r>
            <a:br>
              <a:rPr lang="en-US" sz="3200" b="1" i="1" dirty="0">
                <a:latin typeface="Century Gothic" pitchFamily="34" charset="0"/>
              </a:rPr>
            </a:br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Thank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you!!!</a:t>
            </a:r>
            <a:r>
              <a:rPr lang="en-US" sz="3200" b="1" i="1" dirty="0">
                <a:latin typeface="Century Gothic" pitchFamily="34" charset="0"/>
              </a:rPr>
              <a:t/>
            </a:r>
            <a:br>
              <a:rPr lang="en-US" sz="3200" b="1" i="1" dirty="0">
                <a:latin typeface="Century Gothic" pitchFamily="34" charset="0"/>
              </a:rPr>
            </a:br>
            <a:endParaRPr lang="en-IN" sz="3200" dirty="0"/>
          </a:p>
        </p:txBody>
      </p:sp>
      <p:pic>
        <p:nvPicPr>
          <p:cNvPr id="4" name="Content Placeholder 3" descr="BD05584_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5401"/>
            <a:ext cx="9251504" cy="565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1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Algerian" pitchFamily="82" charset="0"/>
              </a:rPr>
              <a:t>Look n laugh!!!!</a:t>
            </a:r>
            <a:endParaRPr lang="en-IN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370512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788024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88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Algerian" pitchFamily="82" charset="0"/>
              </a:rPr>
              <a:t>GROUP MEMBERS:</a:t>
            </a:r>
            <a:endParaRPr lang="en-IN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err="1" smtClean="0"/>
              <a:t>Aadesh</a:t>
            </a:r>
            <a:r>
              <a:rPr lang="en-IN" dirty="0" smtClean="0"/>
              <a:t> </a:t>
            </a:r>
            <a:r>
              <a:rPr lang="en-IN" dirty="0" err="1" smtClean="0"/>
              <a:t>Rai</a:t>
            </a:r>
            <a:endParaRPr lang="en-IN" dirty="0" smtClean="0"/>
          </a:p>
          <a:p>
            <a:r>
              <a:rPr lang="en-IN" dirty="0" smtClean="0"/>
              <a:t>Ajay </a:t>
            </a:r>
            <a:r>
              <a:rPr lang="en-IN" dirty="0" err="1" smtClean="0"/>
              <a:t>Jha</a:t>
            </a:r>
            <a:endParaRPr lang="en-IN" dirty="0" smtClean="0"/>
          </a:p>
          <a:p>
            <a:r>
              <a:rPr lang="en-IN" dirty="0" err="1" smtClean="0"/>
              <a:t>Anu</a:t>
            </a:r>
            <a:r>
              <a:rPr lang="en-IN" dirty="0" smtClean="0"/>
              <a:t> Jain</a:t>
            </a:r>
          </a:p>
          <a:p>
            <a:r>
              <a:rPr lang="en-IN" dirty="0" err="1" smtClean="0"/>
              <a:t>Dipak</a:t>
            </a:r>
            <a:r>
              <a:rPr lang="en-IN" dirty="0" smtClean="0"/>
              <a:t> </a:t>
            </a:r>
            <a:r>
              <a:rPr lang="en-IN" dirty="0" err="1" smtClean="0"/>
              <a:t>Zala</a:t>
            </a:r>
            <a:endParaRPr lang="en-IN" dirty="0" smtClean="0"/>
          </a:p>
          <a:p>
            <a:r>
              <a:rPr lang="en-IN" dirty="0" err="1" smtClean="0"/>
              <a:t>Jaykrishnan</a:t>
            </a:r>
            <a:r>
              <a:rPr lang="en-IN" dirty="0" smtClean="0"/>
              <a:t> VK</a:t>
            </a:r>
          </a:p>
          <a:p>
            <a:r>
              <a:rPr lang="en-IN" dirty="0" err="1" smtClean="0"/>
              <a:t>Omprakash</a:t>
            </a:r>
            <a:r>
              <a:rPr lang="en-IN" dirty="0" smtClean="0"/>
              <a:t> Singh</a:t>
            </a:r>
          </a:p>
          <a:p>
            <a:r>
              <a:rPr lang="en-IN" dirty="0" err="1" smtClean="0"/>
              <a:t>Pooja</a:t>
            </a:r>
            <a:endParaRPr lang="en-IN" dirty="0" smtClean="0"/>
          </a:p>
          <a:p>
            <a:r>
              <a:rPr lang="en-IN" dirty="0" err="1" smtClean="0"/>
              <a:t>Remya</a:t>
            </a:r>
            <a:r>
              <a:rPr lang="en-IN" dirty="0" smtClean="0"/>
              <a:t> P</a:t>
            </a:r>
          </a:p>
          <a:p>
            <a:r>
              <a:rPr lang="en-IN" dirty="0" err="1" smtClean="0"/>
              <a:t>Renbi</a:t>
            </a:r>
            <a:r>
              <a:rPr lang="en-IN" dirty="0" smtClean="0"/>
              <a:t> Jami</a:t>
            </a:r>
          </a:p>
          <a:p>
            <a:r>
              <a:rPr lang="en-IN" dirty="0" err="1" smtClean="0"/>
              <a:t>Supriya</a:t>
            </a:r>
            <a:r>
              <a:rPr lang="en-IN" dirty="0" smtClean="0"/>
              <a:t> </a:t>
            </a:r>
            <a:r>
              <a:rPr lang="en-IN" dirty="0" err="1" smtClean="0"/>
              <a:t>Sarkar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377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22626"/>
            <a:ext cx="7772400" cy="1368151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Algerian" pitchFamily="82" charset="0"/>
              </a:rPr>
              <a:t>GLIMPSE OF CYBER SECURITY POLICY</a:t>
            </a:r>
            <a:endParaRPr lang="en-IN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9036496" cy="5400600"/>
          </a:xfrm>
        </p:spPr>
        <p:txBody>
          <a:bodyPr>
            <a:normAutofit/>
          </a:bodyPr>
          <a:lstStyle/>
          <a:p>
            <a:endParaRPr lang="en-IN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Headed by a national cyber security coordinator, who reports to the NSA, the policy has three components that demarcate task and authority. The existing Indian Computer Emergency Response Team (CERT-IN) will be tasked to handle the commercial aspects of cyber security, including 24x7 proactive responses to hackers, cyber-attacks, intrusions and restoration of affected systems.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As of now, cyber criminals seem to have no real threat of prosecution. 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Our job is 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to create a climate of fear of effective prosecution, as in other types of 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crime.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For </a:t>
            </a:r>
            <a:r>
              <a:rPr lang="en-IN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the first time since the advent of dedicated computer networks in the Indian government, the National Security Council Secretariat (NSCS) has come up with a comprehensive cyber security policy for upgrading the security of systems and </a:t>
            </a:r>
            <a:r>
              <a:rPr lang="en-IN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preventing </a:t>
            </a:r>
            <a:r>
              <a:rPr lang="en-IN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them from being hacked, attacked with malware, or intruded </a:t>
            </a:r>
            <a:r>
              <a:rPr lang="en-IN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upon.</a:t>
            </a:r>
            <a:endParaRPr lang="en-IN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IN" sz="2400" dirty="0" smtClean="0">
                <a:latin typeface="Aharoni" pitchFamily="2" charset="-79"/>
                <a:cs typeface="Aharoni" pitchFamily="2" charset="-79"/>
              </a:rPr>
              <a:t>      </a:t>
            </a:r>
          </a:p>
          <a:p>
            <a:endParaRPr lang="en-IN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96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7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solidFill>
                  <a:srgbClr val="FF0000"/>
                </a:solidFill>
                <a:latin typeface="Algerian" pitchFamily="82" charset="0"/>
              </a:rPr>
              <a:t>Why this policy is required?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36145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To Prevent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cyber attacks against the country’s critical information infrastructures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To Reduce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national vulnerability to cyber attacks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To Minimize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damage and recovery time from cyber attacks</a:t>
            </a:r>
          </a:p>
          <a:p>
            <a:r>
              <a:rPr lang="en-IN" sz="2000" dirty="0" smtClean="0">
                <a:latin typeface="Aharoni" pitchFamily="2" charset="-79"/>
                <a:cs typeface="Aharoni" pitchFamily="2" charset="-79"/>
              </a:rPr>
              <a:t> For creation of a technical-professional body that certifies the security of a network to ensure the overall health of government systems. </a:t>
            </a:r>
          </a:p>
          <a:p>
            <a:r>
              <a:rPr lang="en-IN" sz="2000" dirty="0" smtClean="0">
                <a:latin typeface="Aharoni" pitchFamily="2" charset="-79"/>
                <a:cs typeface="Aharoni" pitchFamily="2" charset="-79"/>
              </a:rPr>
              <a:t>  While NSCS is advocating that initially the certification of networks could be done by private agencies, the long term plan is to create a technical body of professionals, all under 40, who will form the backbone of Indian cyber security.</a:t>
            </a:r>
          </a:p>
          <a:p>
            <a:pPr marL="0" indent="0">
              <a:buNone/>
            </a:pP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64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Algerian" pitchFamily="82" charset="0"/>
              </a:rPr>
              <a:t>Why cyber security has become essential now?</a:t>
            </a:r>
            <a:endParaRPr lang="en-IN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Mischievous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activities in cyber space have expanded from novice geeks to organized criminal gangs that are going Hi-tech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Growing threat to national security -</a:t>
            </a: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web espionage becomes increasingly advanced, moving from curiosity to well-funded and well-organized operations aimed at not only financial, but also political or technical gain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Increasing threat to online services – affecting individuals and industry because of growth of sophistication of attack techniques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Emergence of a sophisticated market for software flaws – that can be used to carry out espionage and attacks on Govt. and Critical information infrastructure. Findings indicate a blurred line between legal and illegal sales of software vulnerabilities</a:t>
            </a:r>
          </a:p>
          <a:p>
            <a:endParaRPr lang="en-IN" sz="2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7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2814"/>
            <a:ext cx="885698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>
                <a:latin typeface="Aharoni" pitchFamily="2" charset="-79"/>
                <a:cs typeface="Aharoni" pitchFamily="2" charset="-79"/>
              </a:rPr>
              <a:t>Internet has become an weapon for political, military and economic espionage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Organized cyber attacks have been witnessed in last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few years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Pentagon, US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in 2007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Estonia in April 2007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Computer systems of German Chancellery and three Ministries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E-mail accounts at National Informatics Centre, India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Highly classified Govt. computer networks in New Zealand &amp; Australia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The software used to carry out these attacks indicate that they were clearly </a:t>
            </a:r>
            <a:r>
              <a:rPr lang="en-US" sz="20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designed &amp; tested with much greater resources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than usual individual hackers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Most Govt. agencies and companies around the world use common computing technologies &amp; systems that are frequently penetrated by criminal hackers and malware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Traditional protective measures are not enough to protect against attacks such as those on Estonia, as the </a:t>
            </a:r>
            <a:r>
              <a:rPr lang="en-US" sz="20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complexity and coordination in using the botnets was totally new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. National networks with less sophistication in monitoring and defense capabilities could face serious problems to National security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95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54412"/>
            <a:ext cx="9036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Online 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services are becoming prime targets for cyber criminals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Cyber criminals continue to refine their means of deceit as well as their victims In summary, the global threats affecting users in 2008 are: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New &amp; sophisticated forms of attacks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Attacks </a:t>
            </a:r>
            <a:r>
              <a:rPr lang="en-US" sz="20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targeting new technologies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, such as VoIP (</a:t>
            </a:r>
            <a:r>
              <a:rPr lang="en-US" sz="2000" dirty="0" err="1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vishing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– phishing via VoIP &amp; </a:t>
            </a:r>
            <a:r>
              <a:rPr lang="en-US" sz="20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phreaking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– hacking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tel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networks to make free long distance calls) and peer-to-peer services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Attacks </a:t>
            </a:r>
            <a:r>
              <a:rPr lang="en-US" sz="20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targeting online social networks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Attacks </a:t>
            </a:r>
            <a:r>
              <a:rPr lang="en-US" sz="20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targeting online services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, particularly online banking services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There is a new level of complexity in malware not seen before. These are more resilient, are modified over and over again and contain highly sophisticated functionality such as encryption (Ex.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Nuwar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also known as </a:t>
            </a:r>
            <a:r>
              <a:rPr lang="en-US" sz="20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‘</a:t>
            </a:r>
            <a:r>
              <a:rPr lang="en-US" sz="2000" dirty="0" err="1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Zhelatin</a:t>
            </a:r>
            <a:r>
              <a:rPr lang="en-US" sz="20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’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and </a:t>
            </a:r>
            <a:r>
              <a:rPr lang="en-US" sz="20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‘Storm’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worm’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– with a new variant appearing almost daily)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As a trend we will see an increase in threats that hijack PCs with bots. Another challenging trend is the arrival of self-modifying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threats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Given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the exponential growth in social networking sites, social engineering may shortly become the easiest &amp; quickest way to commit ID theft</a:t>
            </a:r>
          </a:p>
        </p:txBody>
      </p:sp>
    </p:spTree>
    <p:extLst>
      <p:ext uri="{BB962C8B-B14F-4D97-AF65-F5344CB8AC3E}">
        <p14:creationId xmlns:p14="http://schemas.microsoft.com/office/powerpoint/2010/main" val="21567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401</TotalTime>
  <Words>1929</Words>
  <Application>Microsoft Office PowerPoint</Application>
  <PresentationFormat>On-screen Show (4:3)</PresentationFormat>
  <Paragraphs>115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National Cyber Security Policy “For secure computing environment and adequate trust &amp; confidence in electronic transactions ”</vt:lpstr>
      <vt:lpstr>IT’S A CYBER GENERATION NOW DUDE!!!</vt:lpstr>
      <vt:lpstr>Look n laugh!!!!</vt:lpstr>
      <vt:lpstr>GROUP MEMBERS:</vt:lpstr>
      <vt:lpstr>GLIMPSE OF CYBER SECURITY POLICY</vt:lpstr>
      <vt:lpstr>Why this policy is required? </vt:lpstr>
      <vt:lpstr>Why cyber security has become essential now?</vt:lpstr>
      <vt:lpstr>PowerPoint Presentation</vt:lpstr>
      <vt:lpstr>PowerPoint Presentation</vt:lpstr>
      <vt:lpstr>Who is responsible for ensuring virtual space free of cyber threat?</vt:lpstr>
      <vt:lpstr> action needed to be taken at different levels </vt:lpstr>
      <vt:lpstr>PowerPoint Presentation</vt:lpstr>
      <vt:lpstr>Actions at network level</vt:lpstr>
      <vt:lpstr>Actions at corporate level:</vt:lpstr>
      <vt:lpstr>Actions at small user level:</vt:lpstr>
      <vt:lpstr>HOW THIS POLICY CAN CHECK CYBER CRIMES?</vt:lpstr>
      <vt:lpstr>  By facilitating  International cooperation arrangements </vt:lpstr>
      <vt:lpstr>PowerPoint Presentation</vt:lpstr>
      <vt:lpstr>PowerPoint Presentation</vt:lpstr>
      <vt:lpstr>Suggestions for fortification of cyber security policy:</vt:lpstr>
      <vt:lpstr>FINALLY IT is required to create a security assurance ladder!!!</vt:lpstr>
      <vt:lpstr>“Wish you remain Safe from cyber threat”  Thank you!!!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Cyber Security Policy   “For secure computing environment and adequate trust &amp; confidence in electronic transactions ”</dc:title>
  <dc:creator>omprakash</dc:creator>
  <cp:lastModifiedBy>omprakash</cp:lastModifiedBy>
  <cp:revision>36</cp:revision>
  <dcterms:created xsi:type="dcterms:W3CDTF">2012-11-19T12:30:08Z</dcterms:created>
  <dcterms:modified xsi:type="dcterms:W3CDTF">2012-11-21T03:33:39Z</dcterms:modified>
</cp:coreProperties>
</file>